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57" r:id="rId4"/>
    <p:sldId id="259" r:id="rId5"/>
    <p:sldId id="274" r:id="rId6"/>
    <p:sldId id="263" r:id="rId7"/>
    <p:sldId id="260" r:id="rId8"/>
    <p:sldId id="258" r:id="rId9"/>
    <p:sldId id="269" r:id="rId10"/>
    <p:sldId id="262" r:id="rId11"/>
    <p:sldId id="272" r:id="rId12"/>
    <p:sldId id="271" r:id="rId13"/>
    <p:sldId id="264" r:id="rId14"/>
    <p:sldId id="268" r:id="rId15"/>
    <p:sldId id="261" r:id="rId16"/>
    <p:sldId id="266" r:id="rId17"/>
    <p:sldId id="26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1"/>
    <p:restoredTop sz="94715"/>
  </p:normalViewPr>
  <p:slideViewPr>
    <p:cSldViewPr snapToGrid="0" snapToObjects="1">
      <p:cViewPr varScale="1">
        <p:scale>
          <a:sx n="103" d="100"/>
          <a:sy n="103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572A48E-B9EC-49C4-A2EE-9F7BF3528913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0AD81CCF-9A99-4438-9409-4F97CA9A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2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BA38DFF-314B-3D4C-B37E-44C7F08C7AB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86ABFA8-7A80-C648-B291-8FED4CB3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0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6-12</a:t>
            </a:r>
            <a:r>
              <a:rPr lang="en-US" baseline="0" dirty="0" smtClean="0"/>
              <a:t> Robyn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Teachable</a:t>
            </a:r>
            <a:r>
              <a:rPr lang="en-US" baseline="0" dirty="0" smtClean="0"/>
              <a:t> moments in politics, Road rage, domestic relationships, parent/child relationships.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</a:t>
            </a:r>
            <a:r>
              <a:rPr lang="en-US" baseline="0" dirty="0" smtClean="0"/>
              <a:t> when to use what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5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adults do this, it is considered cyber-harassment– a</a:t>
            </a:r>
            <a:r>
              <a:rPr lang="en-US" baseline="0" dirty="0"/>
              <a:t> crime with legal consequences, even jail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17-18 Robyn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BFA8-7A80-C648-B291-8FED4CB3B2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8EC9A85-5AD9-6A4F-B5B5-8D6B9146F5E9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3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68FD-F122-1C49-8109-6AD38BF7920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848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68FD-F122-1C49-8109-6AD38BF7920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30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68FD-F122-1C49-8109-6AD38BF7920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220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68FD-F122-1C49-8109-6AD38BF7920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100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68FD-F122-1C49-8109-6AD38BF7920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13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68FD-F122-1C49-8109-6AD38BF7920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9233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5EB3C6E-F81D-574A-B1D3-B20ED5DBE772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0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09EC-9976-2547-80A9-E16E3A429E3E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5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77C4-DB16-DA4D-B344-C54B01574D99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1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857-321C-8440-86BE-A9A5EE4DBC9C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69D1-B9B3-A64B-B114-D1E15D42F89B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336-CB6B-C641-9FA3-12BF40C36B41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EA2A-FFCC-7A4D-A8F4-51F4582475B9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2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AEE4-3125-2F41-85A0-AF940F8B2CA5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4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F6A5-7CCF-7F4E-93C8-40EEF1E7A883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D8E-109C-9E40-AB10-FC86F2550725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3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B7E68FD-F122-1C49-8109-6AD38BF79204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en/parents/bullies.html" TargetMode="External"/><Relationship Id="rId2" Type="http://schemas.openxmlformats.org/officeDocument/2006/relationships/hyperlink" Target="https://www.stopbullying.gov/what-you-can-do/parent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mentalhealthamerica.net/bullying-tips-parents" TargetMode="External"/><Relationship Id="rId4" Type="http://schemas.openxmlformats.org/officeDocument/2006/relationships/hyperlink" Target="http://www.nmha.org/sites/default/files/BACK%20TO%20SCHOOL%202014%20-%20Bullying%20Tips%20for%20Parent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617" y="1891862"/>
            <a:ext cx="7426222" cy="266480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Bullying Awareness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irplanes in the Night Sky" charset="0"/>
                <a:ea typeface="Airplanes in the Night Sky" charset="0"/>
                <a:cs typeface="Airplanes in the Night Sky" charset="0"/>
              </a:rPr>
              <a:t>for Parents</a:t>
            </a:r>
            <a:endParaRPr lang="en-US" sz="4500" dirty="0">
              <a:latin typeface="Airplanes in the Night Sky" charset="0"/>
              <a:ea typeface="Airplanes in the Night Sky" charset="0"/>
              <a:cs typeface="Airplanes in the Night Sk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338" y="4777380"/>
            <a:ext cx="4408781" cy="8614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Mallard Creek Elementary</a:t>
            </a:r>
          </a:p>
          <a:p>
            <a:pPr algn="ctr"/>
            <a:r>
              <a:rPr lang="en-US" dirty="0" smtClean="0"/>
              <a:t>Principal’s Coffee</a:t>
            </a:r>
          </a:p>
          <a:p>
            <a:pPr algn="ctr"/>
            <a:r>
              <a:rPr lang="en-US" dirty="0" smtClean="0"/>
              <a:t>March 28,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03" y="662151"/>
            <a:ext cx="6737132" cy="1177159"/>
          </a:xfrm>
        </p:spPr>
        <p:txBody>
          <a:bodyPr/>
          <a:lstStyle/>
          <a:p>
            <a:r>
              <a:rPr lang="en-US" sz="3000" b="1" dirty="0"/>
              <a:t>Action Steps </a:t>
            </a:r>
            <a:r>
              <a:rPr lang="en-US" sz="3000" b="1" u="sng" dirty="0"/>
              <a:t>ALL</a:t>
            </a:r>
            <a:r>
              <a:rPr lang="en-US" sz="3000" b="1" dirty="0"/>
              <a:t> parents can take to support their children with 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90109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Be </a:t>
            </a:r>
            <a:r>
              <a:rPr lang="en-US" sz="2400" b="1" dirty="0"/>
              <a:t>a good example of kindness and leadership.</a:t>
            </a:r>
            <a:r>
              <a:rPr lang="en-US" sz="2400" dirty="0"/>
              <a:t> Your children are watching</a:t>
            </a:r>
            <a:r>
              <a:rPr lang="en-US" sz="2400" dirty="0" smtClean="0"/>
              <a:t>! </a:t>
            </a:r>
          </a:p>
          <a:p>
            <a:r>
              <a:rPr lang="en-US" sz="2400" b="1" dirty="0" smtClean="0"/>
              <a:t>Don’t overreact. </a:t>
            </a:r>
            <a:r>
              <a:rPr lang="en-US" sz="2400" dirty="0" smtClean="0"/>
              <a:t>They will take cues from you about how to handle their situation. Calm, well-planned approaches work best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Learn the signs</a:t>
            </a:r>
            <a:r>
              <a:rPr lang="en-US" sz="2400" dirty="0"/>
              <a:t> (frequent loss of belongings, complaints of feeling ill, avoiding </a:t>
            </a:r>
            <a:r>
              <a:rPr lang="en-US" sz="2400" dirty="0" smtClean="0"/>
              <a:t>school or activities at school, </a:t>
            </a:r>
            <a:r>
              <a:rPr lang="en-US" sz="2400" dirty="0"/>
              <a:t>etc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7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83" y="798786"/>
            <a:ext cx="6724086" cy="872359"/>
          </a:xfrm>
        </p:spPr>
        <p:txBody>
          <a:bodyPr/>
          <a:lstStyle/>
          <a:p>
            <a:r>
              <a:rPr lang="en-US" sz="2800" b="1" dirty="0"/>
              <a:t>Action Steps </a:t>
            </a:r>
            <a:r>
              <a:rPr lang="en-US" sz="2800" b="1" u="sng" dirty="0"/>
              <a:t>ALL</a:t>
            </a:r>
            <a:r>
              <a:rPr lang="en-US" sz="2800" b="1" dirty="0"/>
              <a:t> parents can take to support their children with </a:t>
            </a:r>
            <a:r>
              <a:rPr lang="en-US" sz="2800" b="1" dirty="0" smtClean="0"/>
              <a:t>bullying      </a:t>
            </a:r>
            <a:r>
              <a:rPr lang="en-US" sz="2000" dirty="0" smtClean="0"/>
              <a:t>(Cont’d)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199"/>
            <a:ext cx="7428280" cy="3953641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Create </a:t>
            </a:r>
            <a:r>
              <a:rPr lang="en-US" sz="2400" b="1" dirty="0"/>
              <a:t>healthy anti-bullying habits early.</a:t>
            </a:r>
            <a:r>
              <a:rPr lang="en-US" sz="2400" dirty="0"/>
              <a:t> Use teachable moments. "How do you think you would feel if that happened to you?"</a:t>
            </a:r>
          </a:p>
          <a:p>
            <a:r>
              <a:rPr lang="en-US" sz="2400" b="1" dirty="0"/>
              <a:t>Establish household rules about bullying.</a:t>
            </a:r>
            <a:r>
              <a:rPr lang="en-US" sz="2400" dirty="0"/>
              <a:t> Monitor sibling </a:t>
            </a:r>
            <a:r>
              <a:rPr lang="en-US" sz="2400" dirty="0" smtClean="0"/>
              <a:t>interactions </a:t>
            </a:r>
            <a:r>
              <a:rPr lang="en-US" sz="2400" dirty="0"/>
              <a:t>and address major </a:t>
            </a:r>
            <a:r>
              <a:rPr lang="en-US" sz="2400" dirty="0" smtClean="0"/>
              <a:t>concerns.</a:t>
            </a:r>
          </a:p>
          <a:p>
            <a:r>
              <a:rPr lang="en-US" sz="2400" b="1" dirty="0" smtClean="0"/>
              <a:t>Create a partnership </a:t>
            </a:r>
            <a:r>
              <a:rPr lang="en-US" sz="2400" dirty="0" smtClean="0"/>
              <a:t>with essential school personnel. It takes a village to eliminate bullying, and it is the responsibility of the whole village.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7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365" y="882869"/>
            <a:ext cx="3121573" cy="882869"/>
          </a:xfrm>
        </p:spPr>
        <p:txBody>
          <a:bodyPr/>
          <a:lstStyle/>
          <a:p>
            <a:r>
              <a:rPr lang="en-US" b="1" dirty="0" smtClean="0"/>
              <a:t>Stop &amp; DEBUG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096" y="2060028"/>
            <a:ext cx="4424399" cy="4456386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Assertively stand up for yourself.</a:t>
            </a:r>
          </a:p>
          <a:p>
            <a:r>
              <a:rPr lang="en-US" sz="2000" dirty="0" smtClean="0"/>
              <a:t>Don</a:t>
            </a:r>
            <a:r>
              <a:rPr lang="uk-UA" sz="2000" dirty="0" smtClean="0"/>
              <a:t>’</a:t>
            </a:r>
            <a:r>
              <a:rPr lang="en-US" sz="2000" dirty="0" smtClean="0"/>
              <a:t>t give them the attention they are seeking.</a:t>
            </a:r>
          </a:p>
          <a:p>
            <a:r>
              <a:rPr lang="en-US" sz="2000" dirty="0" smtClean="0"/>
              <a:t>Stay away and find safety.</a:t>
            </a:r>
          </a:p>
          <a:p>
            <a:r>
              <a:rPr lang="en-US" sz="2000" dirty="0" smtClean="0"/>
              <a:t>Handle your feelings calmly. Don’t give them a reaction.</a:t>
            </a:r>
          </a:p>
          <a:p>
            <a:r>
              <a:rPr lang="en-US" sz="2000" dirty="0" smtClean="0"/>
              <a:t>Use assertive conflict management skills. Show confidence.</a:t>
            </a:r>
            <a:endParaRPr lang="en-US" sz="2000" dirty="0"/>
          </a:p>
          <a:p>
            <a:r>
              <a:rPr lang="en-US" sz="2000" dirty="0" smtClean="0"/>
              <a:t>When you cannot solve the problem on your own, get an adult to intervene.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95730"/>
            <a:ext cx="3888829" cy="6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0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96599"/>
          </a:xfrm>
        </p:spPr>
        <p:txBody>
          <a:bodyPr/>
          <a:lstStyle/>
          <a:p>
            <a:r>
              <a:rPr lang="en-US" b="1" dirty="0"/>
              <a:t>How to help if your child is bullying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680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open and honest communication with your child.</a:t>
            </a:r>
          </a:p>
          <a:p>
            <a:r>
              <a:rPr lang="en-US" dirty="0"/>
              <a:t>Be committed to helping your child find healthy ways to resolve conflict.</a:t>
            </a:r>
          </a:p>
          <a:p>
            <a:r>
              <a:rPr lang="en-US" dirty="0"/>
              <a:t>Talk with your child’s teachers, staff and counselors.</a:t>
            </a:r>
          </a:p>
          <a:p>
            <a:r>
              <a:rPr lang="en-US" dirty="0"/>
              <a:t>Monitor your child’s behavior at home closely.</a:t>
            </a:r>
          </a:p>
          <a:p>
            <a:r>
              <a:rPr lang="en-US" dirty="0"/>
              <a:t>Model respectful interactions with others inside and outside of home.</a:t>
            </a:r>
          </a:p>
          <a:p>
            <a:r>
              <a:rPr lang="en-US" dirty="0"/>
              <a:t>Spend quality time with your child.</a:t>
            </a:r>
          </a:p>
          <a:p>
            <a:r>
              <a:rPr lang="en-US" dirty="0"/>
              <a:t>Be realistic and patient</a:t>
            </a:r>
            <a:r>
              <a:rPr lang="en-US" dirty="0" smtClean="0"/>
              <a:t>. Change doesn't happen overnight.</a:t>
            </a:r>
            <a:endParaRPr lang="en-US" dirty="0"/>
          </a:p>
          <a:p>
            <a:r>
              <a:rPr lang="en-US" dirty="0"/>
              <a:t>Don’t be afraid to ask for help.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7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Cyberbullying? </a:t>
            </a:r>
            <a:r>
              <a:rPr lang="en-US" sz="4400" dirty="0"/>
              <a:t>What’s </a:t>
            </a:r>
            <a:r>
              <a:rPr lang="en-US" sz="4400" dirty="0" smtClean="0"/>
              <a:t>that</a:t>
            </a:r>
            <a:r>
              <a:rPr lang="en-US" sz="4400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 use of technology to harass, threaten, embarrass, or target another person. </a:t>
            </a:r>
          </a:p>
          <a:p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8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</a:t>
            </a:r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199"/>
            <a:ext cx="7605542" cy="3869559"/>
          </a:xfrm>
        </p:spPr>
        <p:txBody>
          <a:bodyPr>
            <a:normAutofit/>
          </a:bodyPr>
          <a:lstStyle/>
          <a:p>
            <a:r>
              <a:rPr lang="en-US" sz="2400" b="1" dirty="0"/>
              <a:t>Limit access to technology.</a:t>
            </a:r>
            <a:r>
              <a:rPr lang="en-US" sz="2400" dirty="0"/>
              <a:t> </a:t>
            </a:r>
            <a:r>
              <a:rPr lang="en-US" sz="2400" dirty="0" smtClean="0"/>
              <a:t>Give time limits and restrictions on certain sites/apps. Use </a:t>
            </a:r>
            <a:r>
              <a:rPr lang="en-US" sz="2400" dirty="0"/>
              <a:t>filtering and blocking software as necessary.</a:t>
            </a:r>
          </a:p>
          <a:p>
            <a:r>
              <a:rPr lang="en-US" sz="2400" b="1" dirty="0"/>
              <a:t>Know your child’s online world.</a:t>
            </a:r>
            <a:r>
              <a:rPr lang="en-US" sz="2400" dirty="0"/>
              <a:t> Learn </a:t>
            </a:r>
            <a:r>
              <a:rPr lang="en-US" sz="2400" dirty="0" smtClean="0"/>
              <a:t>the social </a:t>
            </a:r>
            <a:r>
              <a:rPr lang="en-US" sz="2400" dirty="0"/>
              <a:t>media sites and what your child is connected to. Monitor his or her online usage.</a:t>
            </a:r>
          </a:p>
          <a:p>
            <a:r>
              <a:rPr lang="en-US" sz="2400" b="1" dirty="0"/>
              <a:t>Keep the computer in a common area.</a:t>
            </a:r>
            <a:r>
              <a:rPr lang="en-US" sz="2400" dirty="0"/>
              <a:t> Remove their cell phones/tables/iPods from their room at bedtime.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0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Cyberbullying </a:t>
            </a:r>
            <a:r>
              <a:rPr lang="en-US" dirty="0" smtClean="0"/>
              <a:t>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199"/>
            <a:ext cx="7605542" cy="3817007"/>
          </a:xfrm>
        </p:spPr>
        <p:txBody>
          <a:bodyPr>
            <a:noAutofit/>
          </a:bodyPr>
          <a:lstStyle/>
          <a:p>
            <a:r>
              <a:rPr lang="en-US" sz="2200" b="1" dirty="0"/>
              <a:t>Talk regularly and specifically with your child about online issues. </a:t>
            </a:r>
            <a:r>
              <a:rPr lang="en-US" sz="2200" dirty="0"/>
              <a:t>Let them know they can come to you for help if anything is inappropriate, upsetting or dangerous. </a:t>
            </a:r>
          </a:p>
          <a:p>
            <a:r>
              <a:rPr lang="en-US" sz="2200" b="1" dirty="0"/>
              <a:t>Don’t threaten to take away their technology if they come to you with a problem. </a:t>
            </a:r>
            <a:r>
              <a:rPr lang="en-US" sz="2200" dirty="0"/>
              <a:t>This only encourages kids to be more secretive. </a:t>
            </a:r>
          </a:p>
          <a:p>
            <a:r>
              <a:rPr lang="en-US" sz="2200" b="1" dirty="0"/>
              <a:t>Don</a:t>
            </a:r>
            <a:r>
              <a:rPr lang="uk-UA" sz="2200" b="1" dirty="0"/>
              <a:t>’</a:t>
            </a:r>
            <a:r>
              <a:rPr lang="en-US" sz="2200" b="1" dirty="0"/>
              <a:t>t underreact, but be supportive.</a:t>
            </a:r>
            <a:r>
              <a:rPr lang="en-US" sz="2200" dirty="0"/>
              <a:t> The emotional pain of being bullied is very real and can have long lasting effects.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Cyberbullying </a:t>
            </a:r>
            <a:r>
              <a:rPr lang="en-US" dirty="0" smtClean="0"/>
              <a:t>happens</a:t>
            </a:r>
            <a:r>
              <a:rPr lang="en-US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cont</a:t>
            </a:r>
            <a:r>
              <a:rPr lang="en-US" sz="1800" dirty="0"/>
              <a:t>' 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Block the bully.</a:t>
            </a:r>
            <a:r>
              <a:rPr lang="en-US" dirty="0"/>
              <a:t> Teach your child not to respond to threats or negative comments online. </a:t>
            </a:r>
          </a:p>
          <a:p>
            <a:r>
              <a:rPr lang="en-US" b="1" dirty="0"/>
              <a:t>Don’t be an accomplice by forwarding any of the messages to other kids.</a:t>
            </a:r>
          </a:p>
          <a:p>
            <a:r>
              <a:rPr lang="en-US" b="1" dirty="0"/>
              <a:t>Do not delete the messages.</a:t>
            </a:r>
            <a:r>
              <a:rPr lang="en-US" dirty="0"/>
              <a:t> Instead print out all the messages, including the email addresses or online screen names of the cyberbully. These can be used as proof of cyberbullying. </a:t>
            </a:r>
          </a:p>
          <a:p>
            <a:r>
              <a:rPr lang="en-US" b="1" dirty="0"/>
              <a:t>Report concerns</a:t>
            </a:r>
            <a:r>
              <a:rPr lang="en-US" dirty="0"/>
              <a:t> of cyberbullying to the Dean of Students and/or school administration.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2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4327728" cy="3848538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www.stopbullying.gov/what-you-can-do/parents/index.html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kidshealth.org/en/parents/bullies.html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>
                <a:hlinkClick r:id="rId4" invalidUrl="http://www.nmha.org/sites/default/files/BACK TO SCHOOL 2014 - Bullying Tips for Parents.pdf"/>
              </a:rPr>
              <a:t>http://www.nmha.org/sites/default/files/BACK%20TO%20SCHOOL%202014%20-%</a:t>
            </a:r>
            <a:r>
              <a:rPr lang="en-US" dirty="0" smtClean="0">
                <a:hlinkClick r:id="rId4" invalidUrl="http://www.nmha.org/sites/default/files/BACK TO SCHOOL 2014 - Bullying Tips for Parents.pdf"/>
              </a:rPr>
              <a:t>20Bullying%20Tips%20for%20Parents.pdf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www.mentalhealthamerica.net/bullying-tips-parents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16" y="2640269"/>
            <a:ext cx="2909193" cy="29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9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School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775312"/>
            <a:ext cx="3660882" cy="1436052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Waynette</a:t>
            </a:r>
            <a:r>
              <a:rPr lang="en-US" b="1" dirty="0"/>
              <a:t> Henry</a:t>
            </a:r>
          </a:p>
          <a:p>
            <a:r>
              <a:rPr lang="en-US" dirty="0"/>
              <a:t>Kindergarten, 1</a:t>
            </a:r>
            <a:r>
              <a:rPr lang="en-US" baseline="30000" dirty="0"/>
              <a:t>st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grades</a:t>
            </a:r>
          </a:p>
          <a:p>
            <a:r>
              <a:rPr lang="en-US" dirty="0"/>
              <a:t>waynettee.henry-wilson@cms.k12.nc.us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560" y="2780160"/>
            <a:ext cx="3891454" cy="143310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Robyn Faison Harris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, 4th,  5</a:t>
            </a:r>
            <a:r>
              <a:rPr lang="en-US" baseline="30000" dirty="0"/>
              <a:t>th</a:t>
            </a:r>
            <a:r>
              <a:rPr lang="en-US" dirty="0"/>
              <a:t> grades</a:t>
            </a:r>
          </a:p>
          <a:p>
            <a:r>
              <a:rPr lang="en-US" dirty="0"/>
              <a:t>robynd.faison@cms.k12.nc.us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9321" y="4484110"/>
            <a:ext cx="454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MallardCreekCounseling.weebly.com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9" y="4377097"/>
            <a:ext cx="2071283" cy="2202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2" y="4307338"/>
            <a:ext cx="2192276" cy="21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3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Bullying? </a:t>
            </a:r>
            <a:r>
              <a:rPr lang="en-US" b="1" dirty="0" smtClean="0"/>
              <a:t> What </a:t>
            </a:r>
            <a:r>
              <a:rPr lang="en-US" b="1" dirty="0"/>
              <a:t>exactly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199"/>
            <a:ext cx="7605542" cy="3764455"/>
          </a:xfrm>
        </p:spPr>
        <p:txBody>
          <a:bodyPr/>
          <a:lstStyle/>
          <a:p>
            <a:r>
              <a:rPr lang="en-US" sz="2000" b="1" i="1" dirty="0"/>
              <a:t>Bullying is aggressive behavior that occurs when a child is targeted (by one or more </a:t>
            </a:r>
            <a:r>
              <a:rPr lang="en-US" sz="2000" b="1" i="1" dirty="0" smtClean="0"/>
              <a:t>individuals) </a:t>
            </a:r>
            <a:r>
              <a:rPr lang="en-US" sz="2000" b="1" i="1" dirty="0"/>
              <a:t>with </a:t>
            </a:r>
            <a:r>
              <a:rPr lang="en-US" sz="2000" b="1" i="1" u="sng" dirty="0"/>
              <a:t>repeated</a:t>
            </a:r>
            <a:r>
              <a:rPr lang="en-US" sz="2000" b="1" i="1" dirty="0"/>
              <a:t> negative actions </a:t>
            </a:r>
            <a:r>
              <a:rPr lang="en-US" sz="2000" b="1" i="1" u="sng" dirty="0"/>
              <a:t>over a period of time</a:t>
            </a:r>
            <a:r>
              <a:rPr lang="en-US" sz="2000" b="1" i="1" dirty="0"/>
              <a:t>.  </a:t>
            </a:r>
          </a:p>
          <a:p>
            <a:r>
              <a:rPr lang="en-US" sz="2000" dirty="0"/>
              <a:t>The bullying behaviors are intentional attempts to cause discomfort, or injury and include </a:t>
            </a:r>
            <a:r>
              <a:rPr lang="en-US" sz="2000" dirty="0" smtClean="0"/>
              <a:t>name-calling</a:t>
            </a:r>
            <a:r>
              <a:rPr lang="en-US" sz="2000" dirty="0"/>
              <a:t>, malicious teasing, exclusion, threats, rumors, and/or physical </a:t>
            </a:r>
            <a:r>
              <a:rPr lang="en-US" sz="2000" dirty="0" smtClean="0"/>
              <a:t>violence.</a:t>
            </a:r>
            <a:endParaRPr lang="en-US" sz="2000" dirty="0"/>
          </a:p>
          <a:p>
            <a:r>
              <a:rPr lang="en-US" sz="2000" dirty="0"/>
              <a:t>Bullying of any kind (including physical, verbal and/or cyber-bullying) is a form of violence and should not be tolerated.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828130"/>
          </a:xfrm>
        </p:spPr>
        <p:txBody>
          <a:bodyPr/>
          <a:lstStyle/>
          <a:p>
            <a:pPr algn="ctr"/>
            <a:r>
              <a:rPr lang="en-US" b="1" dirty="0"/>
              <a:t>Recognizing and </a:t>
            </a:r>
            <a:r>
              <a:rPr lang="en-US" b="1" dirty="0" smtClean="0"/>
              <a:t>Identifying </a:t>
            </a:r>
            <a:r>
              <a:rPr lang="en-US" b="1" dirty="0"/>
              <a:t>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ill Sans MT"/>
              </a:rPr>
              <a:t>Both boys and girls bully. Boys tend to bully more often and are more likely to experience physical bullying. Girls are more likely to experience emotional bullying and harassment. </a:t>
            </a:r>
          </a:p>
          <a:p>
            <a:r>
              <a:rPr lang="en-US" dirty="0">
                <a:solidFill>
                  <a:srgbClr val="000000"/>
                </a:solidFill>
                <a:latin typeface="Gill Sans MT"/>
              </a:rPr>
              <a:t>Bullies usually pick on others out of frustration with their own lives. They target other children who appear "weaker," "different," and/or are "less popular."</a:t>
            </a:r>
          </a:p>
          <a:p>
            <a:r>
              <a:rPr lang="en-US" dirty="0">
                <a:solidFill>
                  <a:srgbClr val="000000"/>
                </a:solidFill>
                <a:latin typeface="Gill Sans MT"/>
              </a:rPr>
              <a:t>Bullies are more likely to have social influence and may be overly concerned with popularity. They are most likely to have low self-esteem, be easily pressured by others, be less likely to show empathy, view violence in a positive way and may have difficulty following rules.</a:t>
            </a:r>
          </a:p>
          <a:p>
            <a:r>
              <a:rPr lang="en-US" dirty="0">
                <a:solidFill>
                  <a:srgbClr val="000000"/>
                </a:solidFill>
                <a:latin typeface="Gill Sans MT"/>
              </a:rPr>
              <a:t>Some children/students may tease their peers simply to go along with the crowd.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5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759372" y="788276"/>
            <a:ext cx="7777656" cy="1093076"/>
          </a:xfrm>
        </p:spPr>
        <p:txBody>
          <a:bodyPr/>
          <a:lstStyle/>
          <a:p>
            <a:r>
              <a:rPr lang="en-US" altLang="en-US" sz="3600" b="1" dirty="0" smtClean="0">
                <a:effectLst/>
              </a:rPr>
              <a:t>Bullying vs. Normal Peer </a:t>
            </a:r>
            <a:r>
              <a:rPr lang="en-US" altLang="en-US" sz="3600" b="1" dirty="0">
                <a:effectLst/>
              </a:rPr>
              <a:t>Conflict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2207172"/>
            <a:ext cx="4259865" cy="4650828"/>
          </a:xfrm>
        </p:spPr>
        <p:txBody>
          <a:bodyPr/>
          <a:lstStyle/>
          <a:p>
            <a:r>
              <a:rPr lang="en-US" altLang="en-US" sz="2400" b="1" dirty="0">
                <a:effectLst/>
              </a:rPr>
              <a:t>Normal conflict</a:t>
            </a:r>
          </a:p>
          <a:p>
            <a:pPr lvl="1"/>
            <a:r>
              <a:rPr lang="en-US" altLang="en-US" sz="2000" dirty="0">
                <a:effectLst/>
              </a:rPr>
              <a:t>Equal power or are friends</a:t>
            </a:r>
          </a:p>
          <a:p>
            <a:pPr lvl="1"/>
            <a:r>
              <a:rPr lang="en-US" altLang="en-US" sz="2000" dirty="0">
                <a:effectLst/>
              </a:rPr>
              <a:t>Happens occasionally</a:t>
            </a:r>
          </a:p>
          <a:p>
            <a:pPr lvl="1"/>
            <a:r>
              <a:rPr lang="en-US" altLang="en-US" sz="2000" dirty="0">
                <a:effectLst/>
              </a:rPr>
              <a:t>Accidental</a:t>
            </a:r>
          </a:p>
          <a:p>
            <a:pPr lvl="1"/>
            <a:r>
              <a:rPr lang="en-US" altLang="en-US" sz="2000" dirty="0">
                <a:effectLst/>
              </a:rPr>
              <a:t>Not serious</a:t>
            </a:r>
          </a:p>
          <a:p>
            <a:pPr lvl="1"/>
            <a:r>
              <a:rPr lang="en-US" altLang="en-US" sz="2000" dirty="0">
                <a:effectLst/>
              </a:rPr>
              <a:t>Equal emotional reaction</a:t>
            </a:r>
          </a:p>
          <a:p>
            <a:pPr lvl="1"/>
            <a:r>
              <a:rPr lang="en-US" altLang="en-US" sz="2000" dirty="0">
                <a:effectLst/>
              </a:rPr>
              <a:t>Not seeking power</a:t>
            </a:r>
          </a:p>
          <a:p>
            <a:pPr lvl="1"/>
            <a:r>
              <a:rPr lang="en-US" altLang="en-US" sz="2000" dirty="0" smtClean="0">
                <a:effectLst/>
              </a:rPr>
              <a:t>Remorse, will </a:t>
            </a:r>
            <a:r>
              <a:rPr lang="en-US" altLang="en-US" sz="2000" dirty="0">
                <a:effectLst/>
              </a:rPr>
              <a:t>take responsibility</a:t>
            </a:r>
          </a:p>
          <a:p>
            <a:pPr lvl="1"/>
            <a:r>
              <a:rPr lang="en-US" altLang="en-US" sz="2000" dirty="0">
                <a:effectLst/>
              </a:rPr>
              <a:t>Effort to solve the problem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7172"/>
            <a:ext cx="4254062" cy="4422228"/>
          </a:xfrm>
        </p:spPr>
        <p:txBody>
          <a:bodyPr>
            <a:normAutofit fontScale="92500"/>
          </a:bodyPr>
          <a:lstStyle/>
          <a:p>
            <a:r>
              <a:rPr lang="en-US" altLang="en-US" sz="2400" b="1" dirty="0">
                <a:effectLst/>
              </a:rPr>
              <a:t>Bullying</a:t>
            </a:r>
          </a:p>
          <a:p>
            <a:pPr lvl="1"/>
            <a:r>
              <a:rPr lang="en-US" altLang="en-US" sz="2000" dirty="0">
                <a:effectLst/>
              </a:rPr>
              <a:t>Imbalance of power</a:t>
            </a:r>
          </a:p>
          <a:p>
            <a:pPr lvl="1"/>
            <a:r>
              <a:rPr lang="en-US" altLang="en-US" sz="2000" dirty="0">
                <a:effectLst/>
              </a:rPr>
              <a:t>Repeated negative actions</a:t>
            </a:r>
          </a:p>
          <a:p>
            <a:pPr lvl="1"/>
            <a:r>
              <a:rPr lang="en-US" altLang="en-US" sz="2000" dirty="0">
                <a:effectLst/>
              </a:rPr>
              <a:t>Intentional</a:t>
            </a:r>
          </a:p>
          <a:p>
            <a:pPr lvl="1"/>
            <a:r>
              <a:rPr lang="en-US" altLang="en-US" sz="2000" dirty="0">
                <a:effectLst/>
              </a:rPr>
              <a:t>Physical or emotional harm</a:t>
            </a:r>
          </a:p>
          <a:p>
            <a:pPr lvl="1"/>
            <a:r>
              <a:rPr lang="en-US" altLang="en-US" sz="2000" dirty="0">
                <a:effectLst/>
              </a:rPr>
              <a:t>Unequal emotional reaction</a:t>
            </a:r>
          </a:p>
          <a:p>
            <a:pPr lvl="1"/>
            <a:r>
              <a:rPr lang="en-US" altLang="en-US" sz="2000" dirty="0">
                <a:effectLst/>
              </a:rPr>
              <a:t>Seeking control/material things</a:t>
            </a:r>
          </a:p>
          <a:p>
            <a:pPr lvl="1"/>
            <a:r>
              <a:rPr lang="en-US" altLang="en-US" sz="2000" dirty="0">
                <a:effectLst/>
              </a:rPr>
              <a:t>No remorse-blames target</a:t>
            </a:r>
          </a:p>
          <a:p>
            <a:pPr lvl="1"/>
            <a:r>
              <a:rPr lang="en-US" altLang="en-US" sz="2000" dirty="0">
                <a:effectLst/>
              </a:rPr>
              <a:t>No effort to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761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564844" cy="817619"/>
          </a:xfrm>
        </p:spPr>
        <p:txBody>
          <a:bodyPr/>
          <a:lstStyle/>
          <a:p>
            <a:r>
              <a:rPr lang="en-US" b="1" dirty="0"/>
              <a:t>Communicating </a:t>
            </a:r>
            <a:r>
              <a:rPr lang="en-US" b="1" smtClean="0"/>
              <a:t>With Your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41" y="2489199"/>
            <a:ext cx="7818283" cy="3817007"/>
          </a:xfrm>
        </p:spPr>
        <p:txBody>
          <a:bodyPr>
            <a:noAutofit/>
          </a:bodyPr>
          <a:lstStyle/>
          <a:p>
            <a:r>
              <a:rPr lang="en-US" sz="2200" dirty="0"/>
              <a:t>As a parent, it can be difficult to get your child to talk about their fears and hurts—especially when they are being bullied. </a:t>
            </a:r>
          </a:p>
          <a:p>
            <a:r>
              <a:rPr lang="en-US" sz="2200" dirty="0" smtClean="0"/>
              <a:t>Daily </a:t>
            </a:r>
            <a:r>
              <a:rPr lang="en-US" sz="2200" dirty="0"/>
              <a:t>talks with your </a:t>
            </a:r>
            <a:r>
              <a:rPr lang="en-US" sz="2200" dirty="0" smtClean="0"/>
              <a:t>child are </a:t>
            </a:r>
            <a:r>
              <a:rPr lang="en-US" sz="2200" dirty="0"/>
              <a:t>essential. Create a safe environment by </a:t>
            </a:r>
            <a:r>
              <a:rPr lang="en-US" sz="2200" dirty="0" smtClean="0"/>
              <a:t>providing </a:t>
            </a:r>
            <a:r>
              <a:rPr lang="en-US" sz="2200" dirty="0"/>
              <a:t>comfort and support. </a:t>
            </a:r>
            <a:endParaRPr lang="en-US" sz="2200" dirty="0" smtClean="0"/>
          </a:p>
          <a:p>
            <a:r>
              <a:rPr lang="en-US" sz="2200" dirty="0" smtClean="0"/>
              <a:t>Establish trust by actively listening, showing that their thoughts, ideas and feelings matter.</a:t>
            </a:r>
          </a:p>
          <a:p>
            <a:r>
              <a:rPr lang="en-US" sz="2200" dirty="0" smtClean="0"/>
              <a:t>Talking </a:t>
            </a:r>
            <a:r>
              <a:rPr lang="en-US" sz="2200" dirty="0"/>
              <a:t>about any bullying experiences you had in your childhood might help your child feel less alone.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0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How to start "the talk"…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785" y="2489203"/>
            <a:ext cx="3636980" cy="3530603"/>
          </a:xfrm>
        </p:spPr>
        <p:txBody>
          <a:bodyPr>
            <a:normAutofit fontScale="92500"/>
          </a:bodyPr>
          <a:lstStyle/>
          <a:p>
            <a:r>
              <a:rPr lang="en-US" dirty="0"/>
              <a:t>Who did you sit next to at lunch today?</a:t>
            </a:r>
          </a:p>
          <a:p>
            <a:r>
              <a:rPr lang="en-US" dirty="0"/>
              <a:t>How was the bus ride home?</a:t>
            </a:r>
          </a:p>
          <a:p>
            <a:r>
              <a:rPr lang="en-US" dirty="0"/>
              <a:t>I notice that you don’t like going to school on Thursdays. What happens on that day that you don’t like?</a:t>
            </a:r>
          </a:p>
          <a:p>
            <a:r>
              <a:rPr lang="en-US" dirty="0"/>
              <a:t>Is there someone at school who makes you feel bad?</a:t>
            </a:r>
          </a:p>
          <a:p>
            <a:r>
              <a:rPr lang="en-US" dirty="0"/>
              <a:t>Who did you play with a recess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664" y="2489203"/>
            <a:ext cx="3636980" cy="3530600"/>
          </a:xfrm>
        </p:spPr>
        <p:txBody>
          <a:bodyPr>
            <a:normAutofit fontScale="92500"/>
          </a:bodyPr>
          <a:lstStyle/>
          <a:p>
            <a:r>
              <a:rPr lang="en-US" dirty="0"/>
              <a:t>Tell me why you don’t like that person.</a:t>
            </a:r>
          </a:p>
          <a:p>
            <a:r>
              <a:rPr lang="en-US" dirty="0"/>
              <a:t>Is this the only time this has happened?</a:t>
            </a:r>
          </a:p>
          <a:p>
            <a:r>
              <a:rPr lang="en-US" dirty="0"/>
              <a:t>Are you looking forward to going to school tomorrow?</a:t>
            </a:r>
          </a:p>
          <a:p>
            <a:r>
              <a:rPr lang="en-US" dirty="0"/>
              <a:t>What exactly did the kid do/say to you? </a:t>
            </a:r>
          </a:p>
          <a:p>
            <a:r>
              <a:rPr lang="en-US" dirty="0"/>
              <a:t>Was there a teacher, or adult who saw what happened? What kids were there? 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9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Parents </a:t>
            </a:r>
            <a:r>
              <a:rPr lang="en-US" b="1" dirty="0" smtClean="0"/>
              <a:t>Can 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01697"/>
          </a:xfrm>
        </p:spPr>
        <p:txBody>
          <a:bodyPr>
            <a:normAutofit/>
          </a:bodyPr>
          <a:lstStyle/>
          <a:p>
            <a:r>
              <a:rPr lang="en-US" sz="2000" b="1" dirty="0"/>
              <a:t>Start early.</a:t>
            </a:r>
            <a:r>
              <a:rPr lang="en-US" sz="2000" dirty="0"/>
              <a:t> </a:t>
            </a:r>
            <a:r>
              <a:rPr lang="en-US" sz="2000" dirty="0" smtClean="0"/>
              <a:t>Consistently teach</a:t>
            </a:r>
            <a:r>
              <a:rPr lang="en-US" sz="2000" dirty="0"/>
              <a:t> children to respect others. </a:t>
            </a:r>
            <a:r>
              <a:rPr lang="en-US" sz="2000" dirty="0" smtClean="0"/>
              <a:t>The best way to do this is through modeling. Intervene </a:t>
            </a:r>
            <a:r>
              <a:rPr lang="en-US" sz="2000" dirty="0"/>
              <a:t>with small acts of teasing at early ages. </a:t>
            </a:r>
          </a:p>
          <a:p>
            <a:r>
              <a:rPr lang="en-US" sz="2000" b="1" dirty="0"/>
              <a:t>Teach your child how to be </a:t>
            </a:r>
            <a:r>
              <a:rPr lang="en-US" sz="2000" b="1" dirty="0" smtClean="0"/>
              <a:t>assertive in conflict, not aggressive or passive.</a:t>
            </a:r>
            <a:r>
              <a:rPr lang="en-US" sz="2000" b="1" dirty="0"/>
              <a:t> </a:t>
            </a:r>
            <a:r>
              <a:rPr lang="en-US" sz="2000" dirty="0"/>
              <a:t>Encourage your children to express their feelings clearly, say "no" when they are uncomfortable or feel pressured and to walk away without  fighting. </a:t>
            </a:r>
          </a:p>
          <a:p>
            <a:r>
              <a:rPr lang="en-US" sz="2000" b="1" dirty="0"/>
              <a:t>Speak up against bullying when you see it. </a:t>
            </a:r>
            <a:r>
              <a:rPr lang="en-US" sz="2000" dirty="0" smtClean="0"/>
              <a:t>Silence is acceptance.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6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</a:t>
            </a:r>
            <a:r>
              <a:rPr lang="en-US" b="1" dirty="0" smtClean="0"/>
              <a:t>Parents Can Do </a:t>
            </a:r>
            <a:r>
              <a:rPr lang="en-US" sz="2000" dirty="0" smtClean="0"/>
              <a:t>(</a:t>
            </a:r>
            <a:r>
              <a:rPr lang="en-US" sz="2000" dirty="0" err="1" smtClean="0"/>
              <a:t>Cont</a:t>
            </a:r>
            <a:r>
              <a:rPr lang="en-US" sz="2000" dirty="0"/>
              <a:t>' 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2489200"/>
            <a:ext cx="7603954" cy="3680372"/>
          </a:xfrm>
        </p:spPr>
        <p:txBody>
          <a:bodyPr>
            <a:noAutofit/>
          </a:bodyPr>
          <a:lstStyle/>
          <a:p>
            <a:r>
              <a:rPr lang="en-US" sz="2000" b="1" dirty="0"/>
              <a:t>Listen and support children who speak up. </a:t>
            </a:r>
            <a:r>
              <a:rPr lang="en-US" sz="2000" dirty="0"/>
              <a:t>Telling an adult about bullying is not easy for children. Take time to listen, provide affirmation and support before taking action. </a:t>
            </a:r>
          </a:p>
          <a:p>
            <a:r>
              <a:rPr lang="en-US" sz="2000" b="1" dirty="0"/>
              <a:t>Encourage your </a:t>
            </a:r>
            <a:r>
              <a:rPr lang="en-US" sz="2000" b="1" dirty="0" smtClean="0"/>
              <a:t>child </a:t>
            </a:r>
            <a:r>
              <a:rPr lang="en-US" sz="2000" b="1" dirty="0"/>
              <a:t>to take action when they see bullying behavior. </a:t>
            </a:r>
            <a:r>
              <a:rPr lang="en-US" sz="2000" dirty="0"/>
              <a:t>Talk with your </a:t>
            </a:r>
            <a:r>
              <a:rPr lang="en-US" sz="2000" dirty="0" smtClean="0"/>
              <a:t>child </a:t>
            </a:r>
            <a:r>
              <a:rPr lang="en-US" sz="2000" dirty="0"/>
              <a:t>about speaking up against the bully </a:t>
            </a:r>
            <a:r>
              <a:rPr lang="en-US" sz="2000" dirty="0" smtClean="0"/>
              <a:t>(when safe to do so) and </a:t>
            </a:r>
            <a:r>
              <a:rPr lang="en-US" sz="2000" dirty="0"/>
              <a:t>informing adult </a:t>
            </a:r>
            <a:r>
              <a:rPr lang="en-US" sz="2000" dirty="0" smtClean="0"/>
              <a:t>staff member.</a:t>
            </a:r>
            <a:endParaRPr lang="en-US" sz="2000" dirty="0"/>
          </a:p>
          <a:p>
            <a:r>
              <a:rPr lang="en-US" sz="2000" b="1" dirty="0"/>
              <a:t>Team up. </a:t>
            </a:r>
            <a:r>
              <a:rPr lang="en-US" sz="2000" dirty="0"/>
              <a:t>Bullying is less likely to occur </a:t>
            </a:r>
            <a:r>
              <a:rPr lang="en-US" sz="2000" dirty="0" smtClean="0"/>
              <a:t>when parents and teachers communicate often and parents are visible at the school. 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406</TotalTime>
  <Words>730</Words>
  <Application>Microsoft Office PowerPoint</Application>
  <PresentationFormat>On-screen Show (4:3)</PresentationFormat>
  <Paragraphs>139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Airplanes in the Night Sky</vt:lpstr>
      <vt:lpstr>Arial</vt:lpstr>
      <vt:lpstr>Calibri</vt:lpstr>
      <vt:lpstr>Century Gothic</vt:lpstr>
      <vt:lpstr>Gill Sans MT</vt:lpstr>
      <vt:lpstr>Wingdings 3</vt:lpstr>
      <vt:lpstr>Ion Boardroom</vt:lpstr>
      <vt:lpstr>Bullying Awareness for Parents</vt:lpstr>
      <vt:lpstr>Your School Counselors</vt:lpstr>
      <vt:lpstr>Bullying?  What exactly is it?</vt:lpstr>
      <vt:lpstr>Recognizing and Identifying Bullying</vt:lpstr>
      <vt:lpstr>Bullying vs. Normal Peer Conflict</vt:lpstr>
      <vt:lpstr>Communicating With Your Child</vt:lpstr>
      <vt:lpstr>How to start "the talk"… </vt:lpstr>
      <vt:lpstr>What Parents Can Do</vt:lpstr>
      <vt:lpstr>What Parents Can Do (Cont' d)</vt:lpstr>
      <vt:lpstr>Action Steps ALL parents can take to support their children with bullying</vt:lpstr>
      <vt:lpstr>Action Steps ALL parents can take to support their children with bullying      (Cont’d)</vt:lpstr>
      <vt:lpstr>Stop &amp; DEBUG</vt:lpstr>
      <vt:lpstr>How to help if your child is bullying others</vt:lpstr>
      <vt:lpstr>Cyberbullying? What’s that?</vt:lpstr>
      <vt:lpstr>Preventing Cyberbullying</vt:lpstr>
      <vt:lpstr>If Cyberbullying happens</vt:lpstr>
      <vt:lpstr>If Cyberbullying happens (cont' d)</vt:lpstr>
      <vt:lpstr>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Faison</dc:creator>
  <cp:lastModifiedBy>Faison, Robyn D.</cp:lastModifiedBy>
  <cp:revision>66</cp:revision>
  <cp:lastPrinted>2017-03-27T18:53:30Z</cp:lastPrinted>
  <dcterms:created xsi:type="dcterms:W3CDTF">2017-03-27T13:24:33Z</dcterms:created>
  <dcterms:modified xsi:type="dcterms:W3CDTF">2017-03-28T12:37:36Z</dcterms:modified>
</cp:coreProperties>
</file>